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8208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080625" cy="12241213"/>
  <p:notesSz cx="6858000" cy="9144000"/>
  <p:defaultTextStyle>
    <a:defPPr>
      <a:defRPr lang="zh-TW"/>
    </a:defPPr>
    <a:lvl1pPr marL="0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878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9757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4635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9513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4391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9270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44148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9026" algn="l" defTabSz="106975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57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854" y="24"/>
      </p:cViewPr>
      <p:guideLst>
        <p:guide orient="horz" pos="3857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1120F-801A-4540-9661-A82ADDEDA7C1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017713" y="685800"/>
            <a:ext cx="28225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8D36DA-B6B6-4C9D-8BBC-DD4FEF43E4F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8532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878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9757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4635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9513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74391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9270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44148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9026" algn="l" defTabSz="106975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2017713" y="685800"/>
            <a:ext cx="2822575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D36DA-B6B6-4C9D-8BBC-DD4FEF43E4FE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936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6051" y="3802711"/>
            <a:ext cx="8568531" cy="262392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12094" y="6936688"/>
            <a:ext cx="7056438" cy="31283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4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9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4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9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9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44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79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345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985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08457" y="490219"/>
            <a:ext cx="2268141" cy="10444702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04035" y="490219"/>
            <a:ext cx="6636411" cy="10444702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3777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693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6304" y="7866115"/>
            <a:ext cx="8568531" cy="2431242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96304" y="5188351"/>
            <a:ext cx="8568531" cy="267776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487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697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46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3951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43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092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44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790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810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4031" y="2856286"/>
            <a:ext cx="4452276" cy="807863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24318" y="2856286"/>
            <a:ext cx="4452276" cy="807863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444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031" y="2740109"/>
            <a:ext cx="4454027" cy="114194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878" indent="0">
              <a:buNone/>
              <a:defRPr sz="2300" b="1"/>
            </a:lvl2pPr>
            <a:lvl3pPr marL="1069757" indent="0">
              <a:buNone/>
              <a:defRPr sz="2100" b="1"/>
            </a:lvl3pPr>
            <a:lvl4pPr marL="1604635" indent="0">
              <a:buNone/>
              <a:defRPr sz="1900" b="1"/>
            </a:lvl4pPr>
            <a:lvl5pPr marL="2139513" indent="0">
              <a:buNone/>
              <a:defRPr sz="1900" b="1"/>
            </a:lvl5pPr>
            <a:lvl6pPr marL="2674391" indent="0">
              <a:buNone/>
              <a:defRPr sz="1900" b="1"/>
            </a:lvl6pPr>
            <a:lvl7pPr marL="3209270" indent="0">
              <a:buNone/>
              <a:defRPr sz="1900" b="1"/>
            </a:lvl7pPr>
            <a:lvl8pPr marL="3744148" indent="0">
              <a:buNone/>
              <a:defRPr sz="1900" b="1"/>
            </a:lvl8pPr>
            <a:lvl9pPr marL="4279026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031" y="3882052"/>
            <a:ext cx="4454027" cy="705286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120818" y="2740109"/>
            <a:ext cx="4455776" cy="1141945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878" indent="0">
              <a:buNone/>
              <a:defRPr sz="2300" b="1"/>
            </a:lvl2pPr>
            <a:lvl3pPr marL="1069757" indent="0">
              <a:buNone/>
              <a:defRPr sz="2100" b="1"/>
            </a:lvl3pPr>
            <a:lvl4pPr marL="1604635" indent="0">
              <a:buNone/>
              <a:defRPr sz="1900" b="1"/>
            </a:lvl4pPr>
            <a:lvl5pPr marL="2139513" indent="0">
              <a:buNone/>
              <a:defRPr sz="1900" b="1"/>
            </a:lvl5pPr>
            <a:lvl6pPr marL="2674391" indent="0">
              <a:buNone/>
              <a:defRPr sz="1900" b="1"/>
            </a:lvl6pPr>
            <a:lvl7pPr marL="3209270" indent="0">
              <a:buNone/>
              <a:defRPr sz="1900" b="1"/>
            </a:lvl7pPr>
            <a:lvl8pPr marL="3744148" indent="0">
              <a:buNone/>
              <a:defRPr sz="1900" b="1"/>
            </a:lvl8pPr>
            <a:lvl9pPr marL="4279026" indent="0">
              <a:buNone/>
              <a:defRPr sz="1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120818" y="3882052"/>
            <a:ext cx="4455776" cy="705286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8157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38340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314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4032" y="487383"/>
            <a:ext cx="3316456" cy="207420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41249" y="487385"/>
            <a:ext cx="5635349" cy="10447536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04032" y="2561590"/>
            <a:ext cx="3316456" cy="8373331"/>
          </a:xfrm>
        </p:spPr>
        <p:txBody>
          <a:bodyPr/>
          <a:lstStyle>
            <a:lvl1pPr marL="0" indent="0">
              <a:buNone/>
              <a:defRPr sz="1600"/>
            </a:lvl1pPr>
            <a:lvl2pPr marL="534878" indent="0">
              <a:buNone/>
              <a:defRPr sz="1400"/>
            </a:lvl2pPr>
            <a:lvl3pPr marL="1069757" indent="0">
              <a:buNone/>
              <a:defRPr sz="1200"/>
            </a:lvl3pPr>
            <a:lvl4pPr marL="1604635" indent="0">
              <a:buNone/>
              <a:defRPr sz="1100"/>
            </a:lvl4pPr>
            <a:lvl5pPr marL="2139513" indent="0">
              <a:buNone/>
              <a:defRPr sz="1100"/>
            </a:lvl5pPr>
            <a:lvl6pPr marL="2674391" indent="0">
              <a:buNone/>
              <a:defRPr sz="1100"/>
            </a:lvl6pPr>
            <a:lvl7pPr marL="3209270" indent="0">
              <a:buNone/>
              <a:defRPr sz="1100"/>
            </a:lvl7pPr>
            <a:lvl8pPr marL="3744148" indent="0">
              <a:buNone/>
              <a:defRPr sz="1100"/>
            </a:lvl8pPr>
            <a:lvl9pPr marL="4279026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1646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75877" y="8568849"/>
            <a:ext cx="6048375" cy="1011602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75877" y="1093776"/>
            <a:ext cx="6048375" cy="7344728"/>
          </a:xfrm>
        </p:spPr>
        <p:txBody>
          <a:bodyPr/>
          <a:lstStyle>
            <a:lvl1pPr marL="0" indent="0">
              <a:buNone/>
              <a:defRPr sz="3700"/>
            </a:lvl1pPr>
            <a:lvl2pPr marL="534878" indent="0">
              <a:buNone/>
              <a:defRPr sz="3300"/>
            </a:lvl2pPr>
            <a:lvl3pPr marL="1069757" indent="0">
              <a:buNone/>
              <a:defRPr sz="2800"/>
            </a:lvl3pPr>
            <a:lvl4pPr marL="1604635" indent="0">
              <a:buNone/>
              <a:defRPr sz="2300"/>
            </a:lvl4pPr>
            <a:lvl5pPr marL="2139513" indent="0">
              <a:buNone/>
              <a:defRPr sz="2300"/>
            </a:lvl5pPr>
            <a:lvl6pPr marL="2674391" indent="0">
              <a:buNone/>
              <a:defRPr sz="2300"/>
            </a:lvl6pPr>
            <a:lvl7pPr marL="3209270" indent="0">
              <a:buNone/>
              <a:defRPr sz="2300"/>
            </a:lvl7pPr>
            <a:lvl8pPr marL="3744148" indent="0">
              <a:buNone/>
              <a:defRPr sz="2300"/>
            </a:lvl8pPr>
            <a:lvl9pPr marL="4279026" indent="0">
              <a:buNone/>
              <a:defRPr sz="23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75877" y="9580452"/>
            <a:ext cx="6048375" cy="1436642"/>
          </a:xfrm>
        </p:spPr>
        <p:txBody>
          <a:bodyPr/>
          <a:lstStyle>
            <a:lvl1pPr marL="0" indent="0">
              <a:buNone/>
              <a:defRPr sz="1600"/>
            </a:lvl1pPr>
            <a:lvl2pPr marL="534878" indent="0">
              <a:buNone/>
              <a:defRPr sz="1400"/>
            </a:lvl2pPr>
            <a:lvl3pPr marL="1069757" indent="0">
              <a:buNone/>
              <a:defRPr sz="1200"/>
            </a:lvl3pPr>
            <a:lvl4pPr marL="1604635" indent="0">
              <a:buNone/>
              <a:defRPr sz="1100"/>
            </a:lvl4pPr>
            <a:lvl5pPr marL="2139513" indent="0">
              <a:buNone/>
              <a:defRPr sz="1100"/>
            </a:lvl5pPr>
            <a:lvl6pPr marL="2674391" indent="0">
              <a:buNone/>
              <a:defRPr sz="1100"/>
            </a:lvl6pPr>
            <a:lvl7pPr marL="3209270" indent="0">
              <a:buNone/>
              <a:defRPr sz="1100"/>
            </a:lvl7pPr>
            <a:lvl8pPr marL="3744148" indent="0">
              <a:buNone/>
              <a:defRPr sz="1100"/>
            </a:lvl8pPr>
            <a:lvl9pPr marL="4279026" indent="0">
              <a:buNone/>
              <a:defRPr sz="1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1757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504035" y="490217"/>
            <a:ext cx="9072563" cy="2040202"/>
          </a:xfrm>
          <a:prstGeom prst="rect">
            <a:avLst/>
          </a:prstGeom>
        </p:spPr>
        <p:txBody>
          <a:bodyPr vert="horz" lIns="106976" tIns="53488" rIns="106976" bIns="53488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04035" y="2856286"/>
            <a:ext cx="9072563" cy="8078634"/>
          </a:xfrm>
          <a:prstGeom prst="rect">
            <a:avLst/>
          </a:prstGeom>
        </p:spPr>
        <p:txBody>
          <a:bodyPr vert="horz" lIns="106976" tIns="53488" rIns="106976" bIns="53488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504031" y="11345794"/>
            <a:ext cx="2352146" cy="651731"/>
          </a:xfrm>
          <a:prstGeom prst="rect">
            <a:avLst/>
          </a:prstGeom>
        </p:spPr>
        <p:txBody>
          <a:bodyPr vert="horz" lIns="106976" tIns="53488" rIns="106976" bIns="53488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7738B-BA82-43F8-85BA-86257C681625}" type="datetimeFigureOut">
              <a:rPr lang="zh-TW" altLang="en-US" smtClean="0"/>
              <a:t>2021/6/27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444214" y="11345794"/>
            <a:ext cx="3192198" cy="651731"/>
          </a:xfrm>
          <a:prstGeom prst="rect">
            <a:avLst/>
          </a:prstGeom>
        </p:spPr>
        <p:txBody>
          <a:bodyPr vert="horz" lIns="106976" tIns="53488" rIns="106976" bIns="53488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224448" y="11345794"/>
            <a:ext cx="2352146" cy="651731"/>
          </a:xfrm>
          <a:prstGeom prst="rect">
            <a:avLst/>
          </a:prstGeom>
        </p:spPr>
        <p:txBody>
          <a:bodyPr vert="horz" lIns="106976" tIns="53488" rIns="106976" bIns="53488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935CA-171D-4FFE-85E5-8F3FC5A9905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448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69757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1159" indent="-401159" algn="l" defTabSz="1069757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9177" indent="-334299" algn="l" defTabSz="1069757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196" indent="-267439" algn="l" defTabSz="1069757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2074" indent="-267439" algn="l" defTabSz="106975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6952" indent="-267439" algn="l" defTabSz="106975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1831" indent="-267439" algn="l" defTabSz="1069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6709" indent="-267439" algn="l" defTabSz="1069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1587" indent="-267439" algn="l" defTabSz="1069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46465" indent="-267439" algn="l" defTabSz="10697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878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757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635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9513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4391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270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4148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9026" algn="l" defTabSz="106975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圓角矩形 37"/>
          <p:cNvSpPr/>
          <p:nvPr/>
        </p:nvSpPr>
        <p:spPr>
          <a:xfrm>
            <a:off x="4104208" y="287958"/>
            <a:ext cx="208823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設定調查方向</a:t>
            </a:r>
          </a:p>
        </p:txBody>
      </p:sp>
      <p:sp>
        <p:nvSpPr>
          <p:cNvPr id="39" name="圓角矩形 38"/>
          <p:cNvSpPr/>
          <p:nvPr/>
        </p:nvSpPr>
        <p:spPr>
          <a:xfrm>
            <a:off x="575816" y="4078111"/>
            <a:ext cx="280831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挑選統計指標</a:t>
            </a:r>
          </a:p>
        </p:txBody>
      </p:sp>
      <p:sp>
        <p:nvSpPr>
          <p:cNvPr id="40" name="圓角矩形 39"/>
          <p:cNvSpPr/>
          <p:nvPr/>
        </p:nvSpPr>
        <p:spPr>
          <a:xfrm>
            <a:off x="4104208" y="1404082"/>
            <a:ext cx="208823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擇定研究方法</a:t>
            </a:r>
          </a:p>
        </p:txBody>
      </p:sp>
      <p:sp>
        <p:nvSpPr>
          <p:cNvPr id="42" name="圓角矩形 41"/>
          <p:cNvSpPr/>
          <p:nvPr/>
        </p:nvSpPr>
        <p:spPr>
          <a:xfrm>
            <a:off x="575816" y="5184501"/>
            <a:ext cx="2808312" cy="12614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計算圖書館業務統計資料於改善前後之</a:t>
            </a:r>
            <a:r>
              <a:rPr lang="zh-TW" altLang="zh-TW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成長率</a:t>
            </a:r>
            <a:endParaRPr lang="zh-TW" altLang="en-US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960192" y="4078111"/>
            <a:ext cx="237626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訪談大綱定稿</a:t>
            </a:r>
          </a:p>
        </p:txBody>
      </p:sp>
      <p:sp>
        <p:nvSpPr>
          <p:cNvPr id="44" name="圓角矩形 43"/>
          <p:cNvSpPr/>
          <p:nvPr/>
        </p:nvSpPr>
        <p:spPr>
          <a:xfrm>
            <a:off x="3960192" y="6121943"/>
            <a:ext cx="2376264" cy="6480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進行訪談</a:t>
            </a:r>
          </a:p>
        </p:txBody>
      </p:sp>
      <p:sp>
        <p:nvSpPr>
          <p:cNvPr id="45" name="圓角矩形 44"/>
          <p:cNvSpPr/>
          <p:nvPr/>
        </p:nvSpPr>
        <p:spPr>
          <a:xfrm>
            <a:off x="7056536" y="4078111"/>
            <a:ext cx="237626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問卷初稿訂定</a:t>
            </a:r>
          </a:p>
        </p:txBody>
      </p:sp>
      <p:sp>
        <p:nvSpPr>
          <p:cNvPr id="46" name="圓角矩形 45"/>
          <p:cNvSpPr/>
          <p:nvPr/>
        </p:nvSpPr>
        <p:spPr>
          <a:xfrm>
            <a:off x="7056536" y="6193951"/>
            <a:ext cx="2376264" cy="6862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前測、信效度檢測、問卷定稿</a:t>
            </a:r>
          </a:p>
        </p:txBody>
      </p:sp>
      <p:sp>
        <p:nvSpPr>
          <p:cNvPr id="47" name="圓角矩形 46"/>
          <p:cNvSpPr/>
          <p:nvPr/>
        </p:nvSpPr>
        <p:spPr>
          <a:xfrm>
            <a:off x="7056536" y="5130604"/>
            <a:ext cx="237626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調查人員訓練</a:t>
            </a:r>
          </a:p>
        </p:txBody>
      </p:sp>
      <p:sp>
        <p:nvSpPr>
          <p:cNvPr id="48" name="圓角矩形 47"/>
          <p:cNvSpPr/>
          <p:nvPr/>
        </p:nvSpPr>
        <p:spPr>
          <a:xfrm>
            <a:off x="7056536" y="7456245"/>
            <a:ext cx="2376264" cy="4658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進行問卷調查</a:t>
            </a:r>
          </a:p>
        </p:txBody>
      </p:sp>
      <p:sp>
        <p:nvSpPr>
          <p:cNvPr id="49" name="圓角矩形 48"/>
          <p:cNvSpPr/>
          <p:nvPr/>
        </p:nvSpPr>
        <p:spPr>
          <a:xfrm>
            <a:off x="3960192" y="5113831"/>
            <a:ext cx="237626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訪談人員訓練</a:t>
            </a:r>
          </a:p>
        </p:txBody>
      </p:sp>
      <p:sp>
        <p:nvSpPr>
          <p:cNvPr id="50" name="圓角矩形 49"/>
          <p:cNvSpPr/>
          <p:nvPr/>
        </p:nvSpPr>
        <p:spPr>
          <a:xfrm>
            <a:off x="7056536" y="8464357"/>
            <a:ext cx="2376264" cy="4658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問卷調查結果分析</a:t>
            </a:r>
          </a:p>
        </p:txBody>
      </p:sp>
      <p:sp>
        <p:nvSpPr>
          <p:cNvPr id="51" name="圓角矩形 50"/>
          <p:cNvSpPr/>
          <p:nvPr/>
        </p:nvSpPr>
        <p:spPr>
          <a:xfrm>
            <a:off x="3946979" y="7312229"/>
            <a:ext cx="2376264" cy="4658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訪談結果分析</a:t>
            </a:r>
          </a:p>
        </p:txBody>
      </p:sp>
      <p:sp>
        <p:nvSpPr>
          <p:cNvPr id="52" name="流程圖: 匯合連接點 51"/>
          <p:cNvSpPr/>
          <p:nvPr/>
        </p:nvSpPr>
        <p:spPr>
          <a:xfrm>
            <a:off x="4680271" y="8900220"/>
            <a:ext cx="925817" cy="720080"/>
          </a:xfrm>
          <a:prstGeom prst="flowChartSummingJunction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3946979" y="10306530"/>
            <a:ext cx="2376264" cy="4658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調查結果彙整</a:t>
            </a:r>
          </a:p>
        </p:txBody>
      </p:sp>
      <p:sp>
        <p:nvSpPr>
          <p:cNvPr id="54" name="圓角矩形 53"/>
          <p:cNvSpPr/>
          <p:nvPr/>
        </p:nvSpPr>
        <p:spPr>
          <a:xfrm>
            <a:off x="3946979" y="11458658"/>
            <a:ext cx="2376264" cy="4658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t>撰寫調查報告</a:t>
            </a:r>
          </a:p>
        </p:txBody>
      </p:sp>
      <p:cxnSp>
        <p:nvCxnSpPr>
          <p:cNvPr id="55" name="肘形接點 54"/>
          <p:cNvCxnSpPr>
            <a:stCxn id="42" idx="2"/>
            <a:endCxn id="52" idx="2"/>
          </p:cNvCxnSpPr>
          <p:nvPr/>
        </p:nvCxnSpPr>
        <p:spPr>
          <a:xfrm rot="16200000" flipH="1">
            <a:off x="1922981" y="6502969"/>
            <a:ext cx="2814281" cy="2700299"/>
          </a:xfrm>
          <a:prstGeom prst="bentConnector2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直線單箭頭接點 55"/>
          <p:cNvCxnSpPr>
            <a:stCxn id="38" idx="2"/>
            <a:endCxn id="40" idx="0"/>
          </p:cNvCxnSpPr>
          <p:nvPr/>
        </p:nvCxnSpPr>
        <p:spPr>
          <a:xfrm>
            <a:off x="5148324" y="792014"/>
            <a:ext cx="0" cy="61206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7" name="直線單箭頭接點 56"/>
          <p:cNvCxnSpPr>
            <a:stCxn id="40" idx="2"/>
            <a:endCxn id="43" idx="0"/>
          </p:cNvCxnSpPr>
          <p:nvPr/>
        </p:nvCxnSpPr>
        <p:spPr>
          <a:xfrm>
            <a:off x="5148324" y="1908138"/>
            <a:ext cx="0" cy="216997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直線單箭頭接點 57"/>
          <p:cNvCxnSpPr>
            <a:stCxn id="43" idx="2"/>
          </p:cNvCxnSpPr>
          <p:nvPr/>
        </p:nvCxnSpPr>
        <p:spPr>
          <a:xfrm>
            <a:off x="5148324" y="4582167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9" name="直線單箭頭接點 58"/>
          <p:cNvCxnSpPr/>
          <p:nvPr/>
        </p:nvCxnSpPr>
        <p:spPr>
          <a:xfrm>
            <a:off x="5148324" y="5617887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直線單箭頭接點 59"/>
          <p:cNvCxnSpPr/>
          <p:nvPr/>
        </p:nvCxnSpPr>
        <p:spPr>
          <a:xfrm>
            <a:off x="5148324" y="6770015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肘形接點 60"/>
          <p:cNvCxnSpPr>
            <a:stCxn id="39" idx="0"/>
          </p:cNvCxnSpPr>
          <p:nvPr/>
        </p:nvCxnSpPr>
        <p:spPr>
          <a:xfrm rot="5400000" flipH="1" flipV="1">
            <a:off x="5130322" y="927761"/>
            <a:ext cx="12700" cy="6300700"/>
          </a:xfrm>
          <a:prstGeom prst="bentConnector4">
            <a:avLst>
              <a:gd name="adj1" fmla="val 9986843"/>
              <a:gd name="adj2" fmla="val 100146"/>
            </a:avLst>
          </a:prstGeom>
          <a:ln w="76200">
            <a:headEnd type="arrow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3" name="直線單箭頭接點 62"/>
          <p:cNvCxnSpPr/>
          <p:nvPr/>
        </p:nvCxnSpPr>
        <p:spPr>
          <a:xfrm>
            <a:off x="1938312" y="4608438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直線單箭頭接點 63"/>
          <p:cNvCxnSpPr/>
          <p:nvPr/>
        </p:nvCxnSpPr>
        <p:spPr>
          <a:xfrm>
            <a:off x="8280672" y="4582167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直線單箭頭接點 64"/>
          <p:cNvCxnSpPr/>
          <p:nvPr/>
        </p:nvCxnSpPr>
        <p:spPr>
          <a:xfrm>
            <a:off x="8280672" y="5617887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直線單箭頭接點 65"/>
          <p:cNvCxnSpPr/>
          <p:nvPr/>
        </p:nvCxnSpPr>
        <p:spPr>
          <a:xfrm>
            <a:off x="8280672" y="6899173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直線單箭頭接點 66"/>
          <p:cNvCxnSpPr/>
          <p:nvPr/>
        </p:nvCxnSpPr>
        <p:spPr>
          <a:xfrm>
            <a:off x="8280672" y="7922143"/>
            <a:ext cx="0" cy="55806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直線單箭頭接點 67"/>
          <p:cNvCxnSpPr/>
          <p:nvPr/>
        </p:nvCxnSpPr>
        <p:spPr>
          <a:xfrm>
            <a:off x="5148324" y="7801902"/>
            <a:ext cx="0" cy="112835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肘形接點 68"/>
          <p:cNvCxnSpPr>
            <a:stCxn id="50" idx="2"/>
            <a:endCxn id="52" idx="6"/>
          </p:cNvCxnSpPr>
          <p:nvPr/>
        </p:nvCxnSpPr>
        <p:spPr>
          <a:xfrm rot="5400000">
            <a:off x="6760376" y="7775967"/>
            <a:ext cx="330005" cy="2638580"/>
          </a:xfrm>
          <a:prstGeom prst="bentConnector2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直線單箭頭接點 69"/>
          <p:cNvCxnSpPr/>
          <p:nvPr/>
        </p:nvCxnSpPr>
        <p:spPr>
          <a:xfrm>
            <a:off x="5148324" y="9620300"/>
            <a:ext cx="0" cy="69569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1" name="直線單箭頭接點 70"/>
          <p:cNvCxnSpPr/>
          <p:nvPr/>
        </p:nvCxnSpPr>
        <p:spPr>
          <a:xfrm>
            <a:off x="5148324" y="10762965"/>
            <a:ext cx="0" cy="69569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2" name="圓角矩形 71"/>
          <p:cNvSpPr/>
          <p:nvPr/>
        </p:nvSpPr>
        <p:spPr>
          <a:xfrm>
            <a:off x="215776" y="3130853"/>
            <a:ext cx="3312368" cy="52352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3" name="文字方塊 72"/>
          <p:cNvSpPr txBox="1"/>
          <p:nvPr/>
        </p:nvSpPr>
        <p:spPr>
          <a:xfrm>
            <a:off x="575816" y="3210669"/>
            <a:ext cx="2646878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業務統計資料評估</a:t>
            </a:r>
          </a:p>
        </p:txBody>
      </p:sp>
      <p:sp>
        <p:nvSpPr>
          <p:cNvPr id="81" name="圓角矩形 80"/>
          <p:cNvSpPr/>
          <p:nvPr/>
        </p:nvSpPr>
        <p:spPr>
          <a:xfrm>
            <a:off x="3627933" y="3130853"/>
            <a:ext cx="3068563" cy="52352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2" name="文字方塊 81"/>
          <p:cNvSpPr txBox="1"/>
          <p:nvPr/>
        </p:nvSpPr>
        <p:spPr>
          <a:xfrm>
            <a:off x="4275712" y="3202861"/>
            <a:ext cx="2031325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TW" altLang="en-US" sz="2400">
                <a:latin typeface="微軟正黑體" pitchFamily="34" charset="-120"/>
                <a:ea typeface="微軟正黑體" pitchFamily="34" charset="-120"/>
              </a:rPr>
              <a:t>半結構訪談</a:t>
            </a:r>
            <a:r>
              <a:rPr lang="zh-TW" altLang="en-US" sz="2400" dirty="0">
                <a:latin typeface="微軟正黑體" pitchFamily="34" charset="-120"/>
                <a:ea typeface="微軟正黑體" pitchFamily="34" charset="-120"/>
              </a:rPr>
              <a:t>法</a:t>
            </a:r>
          </a:p>
        </p:txBody>
      </p:sp>
      <p:sp>
        <p:nvSpPr>
          <p:cNvPr id="83" name="圓角矩形 82"/>
          <p:cNvSpPr/>
          <p:nvPr/>
        </p:nvSpPr>
        <p:spPr>
          <a:xfrm>
            <a:off x="6868293" y="3130853"/>
            <a:ext cx="3068563" cy="596440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4" name="文字方塊 83"/>
          <p:cNvSpPr txBox="1"/>
          <p:nvPr/>
        </p:nvSpPr>
        <p:spPr>
          <a:xfrm>
            <a:off x="7516072" y="3202861"/>
            <a:ext cx="1723549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TW" altLang="en-US" sz="2400">
                <a:latin typeface="微軟正黑體" pitchFamily="34" charset="-120"/>
                <a:ea typeface="微軟正黑體" pitchFamily="34" charset="-120"/>
              </a:rPr>
              <a:t>問卷調查法</a:t>
            </a: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430079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71</Words>
  <Application>Microsoft Office PowerPoint</Application>
  <PresentationFormat>自訂</PresentationFormat>
  <Paragraphs>19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微軟正黑體</vt:lpstr>
      <vt:lpstr>新細明體</vt:lpstr>
      <vt:lpstr>Arial</vt:lpstr>
      <vt:lpstr>Calibri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claven</dc:creator>
  <cp:lastModifiedBy>clavenke</cp:lastModifiedBy>
  <cp:revision>14</cp:revision>
  <dcterms:created xsi:type="dcterms:W3CDTF">2011-05-27T20:56:20Z</dcterms:created>
  <dcterms:modified xsi:type="dcterms:W3CDTF">2021-06-27T10:39:19Z</dcterms:modified>
</cp:coreProperties>
</file>